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58" r:id="rId4"/>
    <p:sldId id="266" r:id="rId5"/>
    <p:sldId id="267" r:id="rId6"/>
    <p:sldId id="263" r:id="rId7"/>
    <p:sldId id="264" r:id="rId8"/>
    <p:sldId id="268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49" d="100"/>
          <a:sy n="149" d="100"/>
        </p:scale>
        <p:origin x="-206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handoutMaster" Target="handoutMasters/handoutMaster1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C9B96E-32DD-F845-AF1A-9597F299197A}" type="datetime1">
              <a:rPr lang="en-US" smtClean="0"/>
              <a:t>3/7/14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3FEEE8-49B1-234E-B5DC-9BDEFB88EE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531785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96D4500-6552-594B-BED1-3E2DB185D1DB}" type="datetime1">
              <a:rPr lang="en-US" smtClean="0"/>
              <a:t>3/7/14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883824F-B5A9-564A-B6F5-66834C5B74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005249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883824F-B5A9-564A-B6F5-66834C5B746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44486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883824F-B5A9-564A-B6F5-66834C5B7467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2423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39003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4208929"/>
            <a:ext cx="5458968" cy="1048684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0" y="5257800"/>
            <a:ext cx="5458968" cy="62179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0"/>
              </a:spcBef>
              <a:buClr>
                <a:schemeClr val="accent1"/>
              </a:buClr>
              <a:buSzPct val="100000"/>
              <a:buFont typeface="Wingdings 2" pitchFamily="18" charset="2"/>
              <a:buNone/>
              <a:defRPr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90525"/>
            <a:ext cx="5504688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2200" b="0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</a:lstStyle>
          <a:p>
            <a:fld id="{D3209B28-D8CC-564E-8735-653F7336EF47}" type="datetime1">
              <a:rPr lang="en-US" smtClean="0"/>
              <a:t>3/7/14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8688" y="6356350"/>
            <a:ext cx="4736592" cy="365125"/>
          </a:xfrm>
        </p:spPr>
        <p:txBody>
          <a:bodyPr vert="horz" lIns="91440" tIns="45720" rIns="91440" bIns="45720" rtlCol="0" anchor="ctr"/>
          <a:lstStyle>
            <a:lvl1pPr marL="0" algn="l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56494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7EA375-A2F9-CB47-9B01-780A7F05E848}" type="datetime1">
              <a:rPr lang="en-US" smtClean="0"/>
              <a:t>3/7/14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8ED91-D51B-5546-9E74-DAAC0849688E}" type="datetime1">
              <a:rPr lang="en-US" smtClean="0"/>
              <a:t>3/7/14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1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2" name="Content Placeholder 2"/>
          <p:cNvSpPr>
            <a:spLocks noGrp="1"/>
          </p:cNvSpPr>
          <p:nvPr>
            <p:ph sz="half" idx="15"/>
          </p:nvPr>
        </p:nvSpPr>
        <p:spPr>
          <a:xfrm>
            <a:off x="45720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C2B18-E55F-014B-B21B-302BF3F21415}" type="datetime1">
              <a:rPr lang="en-US" smtClean="0"/>
              <a:t>3/7/14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8A9595-D484-AA4B-A8BF-9ACEFC81E21D}" type="datetime1">
              <a:rPr lang="en-US" smtClean="0"/>
              <a:t>3/7/14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2052" y="990600"/>
            <a:ext cx="3566160" cy="51355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CB84B0-D497-2E40-B1E3-36E474A893A7}" type="datetime1">
              <a:rPr lang="en-US" smtClean="0"/>
              <a:t>3/7/14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4746811" y="268288"/>
            <a:ext cx="4114800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1365" y="6124014"/>
            <a:ext cx="1752600" cy="365125"/>
          </a:xfrm>
        </p:spPr>
        <p:txBody>
          <a:bodyPr/>
          <a:lstStyle>
            <a:lvl1pPr algn="l">
              <a:defRPr/>
            </a:lvl1pPr>
          </a:lstStyle>
          <a:p>
            <a:fld id="{FC859639-E6DE-8046-9721-6EBE9E084999}" type="datetime1">
              <a:rPr lang="en-US" smtClean="0"/>
              <a:t>3/7/14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38637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4760258" y="990600"/>
            <a:ext cx="4096512" cy="561181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216775" y="268288"/>
            <a:ext cx="1639457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6858000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623F7A-8880-2C46-8D10-F868389A3E0A}" type="datetime1">
              <a:rPr lang="en-US" smtClean="0"/>
              <a:t>3/7/14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4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35471" y="268288"/>
            <a:ext cx="720761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3006726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CEB1DB-EAC3-CE4E-9943-5A4F1F99FD46}" type="datetime1">
              <a:rPr lang="en-US" smtClean="0"/>
              <a:t>3/7/14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2"/>
          <p:cNvSpPr>
            <a:spLocks noGrp="1"/>
          </p:cNvSpPr>
          <p:nvPr>
            <p:ph type="pic" idx="13"/>
          </p:nvPr>
        </p:nvSpPr>
        <p:spPr>
          <a:xfrm>
            <a:off x="3352800" y="268288"/>
            <a:ext cx="47019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1" name="Picture Placeholder 2"/>
          <p:cNvSpPr>
            <a:spLocks noGrp="1"/>
          </p:cNvSpPr>
          <p:nvPr>
            <p:ph type="pic" idx="14"/>
          </p:nvPr>
        </p:nvSpPr>
        <p:spPr>
          <a:xfrm>
            <a:off x="33528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2" name="Picture Placeholder 2"/>
          <p:cNvSpPr>
            <a:spLocks noGrp="1"/>
          </p:cNvSpPr>
          <p:nvPr>
            <p:ph type="pic" idx="15"/>
          </p:nvPr>
        </p:nvSpPr>
        <p:spPr>
          <a:xfrm>
            <a:off x="57505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DA288D-FCC0-9A4B-8FEE-FF8C31093936}" type="datetime1">
              <a:rPr lang="en-US" smtClean="0"/>
              <a:t>3/7/14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543799" y="1035424"/>
            <a:ext cx="1322295" cy="5090739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35424"/>
            <a:ext cx="6019800" cy="510978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77A46-E6DC-104C-96F5-97A3A0051183}" type="datetime1">
              <a:rPr lang="en-US" smtClean="0"/>
              <a:t>3/7/14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406995A8-C000-D541-821E-FE21C66D4502}" type="datetime1">
              <a:rPr lang="en-US" smtClean="0"/>
              <a:t>3/7/14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25603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399" y="4171950"/>
            <a:ext cx="5457919" cy="1085850"/>
          </a:xfrm>
        </p:spPr>
        <p:txBody>
          <a:bodyPr>
            <a:normAutofit/>
          </a:bodyPr>
          <a:lstStyle>
            <a:lvl1pPr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1" y="5257799"/>
            <a:ext cx="5457918" cy="618565"/>
          </a:xfrm>
        </p:spPr>
        <p:txBody>
          <a:bodyPr>
            <a:normAutofit/>
          </a:bodyPr>
          <a:lstStyle>
            <a:lvl1pPr marL="0" indent="0" algn="l">
              <a:spcBef>
                <a:spcPct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 algn="ctr">
              <a:spcBef>
                <a:spcPct val="0"/>
              </a:spcBef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89965"/>
            <a:ext cx="5499847" cy="365125"/>
          </a:xfrm>
        </p:spPr>
        <p:txBody>
          <a:bodyPr/>
          <a:lstStyle>
            <a:lvl1pPr>
              <a:defRPr sz="2200" b="0" baseline="0">
                <a:solidFill>
                  <a:schemeClr val="bg1"/>
                </a:solidFill>
              </a:defRPr>
            </a:lvl1pPr>
          </a:lstStyle>
          <a:p>
            <a:fld id="{8FBEA9B2-F921-874A-9A24-7AD33EEADB31}" type="datetime1">
              <a:rPr lang="en-US" smtClean="0"/>
              <a:t>3/7/14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3847" y="6356350"/>
            <a:ext cx="473411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65459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3200400" y="2877671"/>
            <a:ext cx="5646867" cy="128016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, Content, and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78423" y="914400"/>
            <a:ext cx="650837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78423" y="2209800"/>
            <a:ext cx="6508377" cy="3916363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EF94CA3E-1037-924F-9C8E-2CBB6F148E1C}" type="datetime1">
              <a:rPr lang="en-US" smtClean="0"/>
              <a:t>3/7/14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178423" y="6356350"/>
            <a:ext cx="492685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31694" y="361016"/>
            <a:ext cx="506506" cy="365125"/>
          </a:xfrm>
        </p:spPr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5" y="1976718"/>
            <a:ext cx="1645920" cy="46257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758952" y="268288"/>
            <a:ext cx="1099073" cy="6350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1" y="3429000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09801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spcBef>
                <a:spcPts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562600" y="6356350"/>
            <a:ext cx="1622612" cy="365125"/>
          </a:xfrm>
        </p:spPr>
        <p:txBody>
          <a:bodyPr/>
          <a:lstStyle/>
          <a:p>
            <a:fld id="{CCBD24D3-8C78-F642-A8FF-72F92BFC33B8}" type="datetime1">
              <a:rPr lang="en-US" smtClean="0"/>
              <a:t>3/7/14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53115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4773706"/>
            <a:ext cx="2971800" cy="184458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354" y="3429001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20354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spcBef>
                <a:spcPts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51212" y="6104965"/>
            <a:ext cx="506506" cy="365125"/>
          </a:xfrm>
        </p:spPr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4" y="268288"/>
            <a:ext cx="2971800" cy="443865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244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F86C0-12A0-1A41-8096-D1162A2F8516}" type="datetime1">
              <a:rPr lang="en-US" smtClean="0"/>
              <a:t>3/7/14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88352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79391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79391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1162D-DCD0-C74C-9D75-EF42A5D5F5A7}" type="datetime1">
              <a:rPr lang="en-US" smtClean="0"/>
              <a:t>3/7/14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199" y="2214562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79F06B-FA59-C246-9DBD-2550ED9C145D}" type="datetime1">
              <a:rPr lang="en-US" smtClean="0"/>
              <a:t>3/7/14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57199" y="4224973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6508377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2209800"/>
            <a:ext cx="6508377" cy="39163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98659" y="6356350"/>
            <a:ext cx="1752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D776AB9A-F291-874F-B32F-A76993AB469F}" type="datetime1">
              <a:rPr lang="en-US" smtClean="0"/>
              <a:t>3/7/14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4812" y="6356350"/>
            <a:ext cx="6007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56494" y="361016"/>
            <a:ext cx="50650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200" b="1">
                <a:solidFill>
                  <a:schemeClr val="bg1"/>
                </a:solidFill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1800"/>
        </a:spcBef>
        <a:buClr>
          <a:schemeClr val="accent1"/>
        </a:buClr>
        <a:buSzPct val="100000"/>
        <a:buFont typeface="Wingdings 2" pitchFamily="18" charset="2"/>
        <a:buChar char="¡"/>
        <a:defRPr sz="2000" kern="1200">
          <a:solidFill>
            <a:schemeClr val="tx2"/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"/>
        <a:defRPr lang="en-US" sz="1800" kern="1200" dirty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4397984"/>
            <a:ext cx="5458968" cy="1260221"/>
          </a:xfrm>
        </p:spPr>
        <p:txBody>
          <a:bodyPr>
            <a:normAutofit fontScale="90000"/>
          </a:bodyPr>
          <a:lstStyle/>
          <a:p>
            <a:pPr algn="ctr"/>
            <a:r>
              <a:rPr lang="en-US" b="1" i="1" dirty="0" smtClean="0"/>
              <a:t>La </a:t>
            </a:r>
            <a:r>
              <a:rPr lang="en-US" b="1" i="1" dirty="0" err="1" smtClean="0"/>
              <a:t>questione</a:t>
            </a:r>
            <a:r>
              <a:rPr lang="en-US" b="1" i="1" dirty="0" smtClean="0"/>
              <a:t> </a:t>
            </a:r>
            <a:r>
              <a:rPr lang="en-US" b="1" i="1" dirty="0" err="1" smtClean="0"/>
              <a:t>meridionale</a:t>
            </a:r>
            <a:endParaRPr lang="en-US" b="1" i="1" dirty="0"/>
          </a:p>
        </p:txBody>
      </p:sp>
      <p:sp>
        <p:nvSpPr>
          <p:cNvPr id="7" name="TextBox 6"/>
          <p:cNvSpPr txBox="1"/>
          <p:nvPr/>
        </p:nvSpPr>
        <p:spPr>
          <a:xfrm>
            <a:off x="460290" y="2181946"/>
            <a:ext cx="274011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Paola Quadrini</a:t>
            </a:r>
          </a:p>
          <a:p>
            <a:r>
              <a:rPr lang="en-US" dirty="0" smtClean="0"/>
              <a:t>Nazareth College</a:t>
            </a:r>
          </a:p>
          <a:p>
            <a:r>
              <a:rPr lang="en-US" dirty="0" smtClean="0"/>
              <a:t>NYSAFLT </a:t>
            </a:r>
            <a:r>
              <a:rPr lang="en-US" dirty="0" smtClean="0"/>
              <a:t>Rochester Regional</a:t>
            </a:r>
            <a:endParaRPr lang="en-US" dirty="0" smtClean="0"/>
          </a:p>
          <a:p>
            <a:r>
              <a:rPr lang="en-US" dirty="0" smtClean="0"/>
              <a:t>March 8 2014</a:t>
            </a:r>
            <a:endParaRPr lang="en-US" dirty="0" smtClean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7187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6508377" cy="560118"/>
          </a:xfrm>
        </p:spPr>
        <p:txBody>
          <a:bodyPr/>
          <a:lstStyle/>
          <a:p>
            <a:pPr algn="ctr"/>
            <a:r>
              <a:rPr lang="en-US" b="1" i="1" dirty="0" err="1" smtClean="0"/>
              <a:t>Che</a:t>
            </a:r>
            <a:r>
              <a:rPr lang="en-US" b="1" i="1" dirty="0" smtClean="0"/>
              <a:t> </a:t>
            </a:r>
            <a:r>
              <a:rPr lang="en-US" b="1" i="1" dirty="0" err="1" smtClean="0"/>
              <a:t>cos’è</a:t>
            </a:r>
            <a:r>
              <a:rPr lang="en-US" b="1" i="1" dirty="0" smtClean="0"/>
              <a:t>?</a:t>
            </a:r>
            <a:endParaRPr lang="en-US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1977388"/>
            <a:ext cx="6508377" cy="4148775"/>
          </a:xfrm>
        </p:spPr>
        <p:txBody>
          <a:bodyPr>
            <a:normAutofit/>
          </a:bodyPr>
          <a:lstStyle/>
          <a:p>
            <a:r>
              <a:rPr lang="en-US" b="1" dirty="0" err="1" smtClean="0"/>
              <a:t>Problema</a:t>
            </a:r>
            <a:r>
              <a:rPr lang="en-US" b="1" dirty="0" smtClean="0"/>
              <a:t> </a:t>
            </a:r>
            <a:r>
              <a:rPr lang="en-US" b="1" dirty="0"/>
              <a:t>Italia </a:t>
            </a:r>
            <a:r>
              <a:rPr lang="en-US" b="1" dirty="0" err="1" smtClean="0"/>
              <a:t>meridionale</a:t>
            </a:r>
            <a:r>
              <a:rPr lang="en-US" b="1" dirty="0" smtClean="0"/>
              <a:t>:</a:t>
            </a:r>
          </a:p>
          <a:p>
            <a:r>
              <a:rPr lang="en-US" dirty="0" smtClean="0"/>
              <a:t>1) </a:t>
            </a:r>
            <a:r>
              <a:rPr lang="en-US" dirty="0" err="1" smtClean="0"/>
              <a:t>storico</a:t>
            </a:r>
            <a:r>
              <a:rPr lang="en-US" dirty="0" smtClean="0"/>
              <a:t> </a:t>
            </a:r>
          </a:p>
          <a:p>
            <a:r>
              <a:rPr lang="en-US" dirty="0" smtClean="0"/>
              <a:t>2) </a:t>
            </a:r>
            <a:r>
              <a:rPr lang="en-US" dirty="0" err="1" smtClean="0"/>
              <a:t>sociale</a:t>
            </a:r>
            <a:r>
              <a:rPr lang="en-US" dirty="0" smtClean="0"/>
              <a:t> </a:t>
            </a:r>
          </a:p>
          <a:p>
            <a:r>
              <a:rPr lang="en-US" dirty="0" smtClean="0"/>
              <a:t>3) </a:t>
            </a:r>
            <a:r>
              <a:rPr lang="en-US" dirty="0" err="1" smtClean="0"/>
              <a:t>economico</a:t>
            </a:r>
            <a:r>
              <a:rPr lang="en-US" dirty="0" smtClean="0"/>
              <a:t> </a:t>
            </a:r>
          </a:p>
          <a:p>
            <a:r>
              <a:rPr lang="en-US" dirty="0" smtClean="0"/>
              <a:t>4) politico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662440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6508377" cy="918093"/>
          </a:xfrm>
        </p:spPr>
        <p:txBody>
          <a:bodyPr/>
          <a:lstStyle/>
          <a:p>
            <a:pPr algn="ctr"/>
            <a:r>
              <a:rPr lang="en-US" b="1" i="1" dirty="0" err="1" smtClean="0"/>
              <a:t>Genesi</a:t>
            </a:r>
            <a:endParaRPr lang="en-US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err="1" smtClean="0"/>
              <a:t>Processo</a:t>
            </a:r>
            <a:r>
              <a:rPr lang="en-US" b="1" dirty="0" smtClean="0"/>
              <a:t> </a:t>
            </a:r>
            <a:r>
              <a:rPr lang="en-US" b="1" dirty="0" err="1" smtClean="0"/>
              <a:t>unitario</a:t>
            </a:r>
            <a:r>
              <a:rPr lang="en-US" b="1" dirty="0"/>
              <a:t> </a:t>
            </a:r>
            <a:r>
              <a:rPr lang="en-US" b="1" dirty="0" err="1" smtClean="0"/>
              <a:t>italiano</a:t>
            </a:r>
            <a:r>
              <a:rPr lang="en-US" dirty="0" smtClean="0"/>
              <a:t>: </a:t>
            </a:r>
            <a:r>
              <a:rPr lang="en-US" dirty="0" smtClean="0"/>
              <a:t>1860-1961</a:t>
            </a:r>
          </a:p>
          <a:p>
            <a:r>
              <a:rPr lang="en-US" b="1" dirty="0" smtClean="0"/>
              <a:t>Pasquale </a:t>
            </a:r>
            <a:r>
              <a:rPr lang="en-US" b="1" dirty="0" err="1" smtClean="0"/>
              <a:t>Villari</a:t>
            </a:r>
            <a:r>
              <a:rPr lang="en-US" dirty="0" smtClean="0"/>
              <a:t>: </a:t>
            </a:r>
            <a:r>
              <a:rPr lang="en-US" dirty="0"/>
              <a:t>“</a:t>
            </a:r>
            <a:r>
              <a:rPr lang="en-US" dirty="0" err="1"/>
              <a:t>questione</a:t>
            </a:r>
            <a:r>
              <a:rPr lang="en-US" dirty="0"/>
              <a:t> </a:t>
            </a:r>
            <a:r>
              <a:rPr lang="en-US" dirty="0" err="1" smtClean="0"/>
              <a:t>sociale</a:t>
            </a:r>
            <a:r>
              <a:rPr lang="en-US" dirty="0" smtClean="0"/>
              <a:t>” in </a:t>
            </a:r>
            <a:r>
              <a:rPr lang="en-US" i="1" dirty="0" err="1" smtClean="0"/>
              <a:t>Lettere</a:t>
            </a:r>
            <a:r>
              <a:rPr lang="en-US" i="1" dirty="0" smtClean="0"/>
              <a:t> </a:t>
            </a:r>
            <a:r>
              <a:rPr lang="en-US" i="1" dirty="0" err="1" smtClean="0"/>
              <a:t>meridionali</a:t>
            </a:r>
            <a:r>
              <a:rPr lang="en-US" dirty="0" smtClean="0"/>
              <a:t>, </a:t>
            </a:r>
            <a:r>
              <a:rPr lang="en-US" dirty="0" smtClean="0"/>
              <a:t>1975</a:t>
            </a:r>
          </a:p>
          <a:p>
            <a:r>
              <a:rPr lang="en-US" b="1" dirty="0"/>
              <a:t>Sidney </a:t>
            </a:r>
            <a:r>
              <a:rPr lang="en-US" b="1" dirty="0" err="1" smtClean="0"/>
              <a:t>Sonnino</a:t>
            </a:r>
            <a:r>
              <a:rPr lang="en-US" dirty="0"/>
              <a:t> </a:t>
            </a:r>
            <a:r>
              <a:rPr lang="en-US" dirty="0" smtClean="0"/>
              <a:t>e </a:t>
            </a:r>
            <a:r>
              <a:rPr lang="en-US" b="1" dirty="0" err="1" smtClean="0"/>
              <a:t>Leopoldo</a:t>
            </a:r>
            <a:r>
              <a:rPr lang="en-US" b="1" dirty="0" smtClean="0"/>
              <a:t> </a:t>
            </a:r>
            <a:r>
              <a:rPr lang="en-US" b="1" dirty="0" err="1" smtClean="0"/>
              <a:t>Franchetti</a:t>
            </a:r>
            <a:r>
              <a:rPr lang="en-US" dirty="0" smtClean="0"/>
              <a:t>: </a:t>
            </a:r>
            <a:r>
              <a:rPr lang="en-US" dirty="0" err="1" smtClean="0"/>
              <a:t>inchiesta</a:t>
            </a:r>
            <a:r>
              <a:rPr lang="en-US" dirty="0" smtClean="0"/>
              <a:t> </a:t>
            </a:r>
            <a:r>
              <a:rPr lang="en-US" dirty="0" err="1" smtClean="0"/>
              <a:t>realtà</a:t>
            </a:r>
            <a:r>
              <a:rPr lang="en-US" dirty="0" smtClean="0"/>
              <a:t> socio-</a:t>
            </a:r>
            <a:r>
              <a:rPr lang="en-US" dirty="0" err="1" smtClean="0"/>
              <a:t>economica</a:t>
            </a:r>
            <a:r>
              <a:rPr lang="en-US" dirty="0" smtClean="0"/>
              <a:t> </a:t>
            </a:r>
            <a:r>
              <a:rPr lang="en-US" dirty="0" err="1" smtClean="0"/>
              <a:t>merdionale</a:t>
            </a:r>
            <a:endParaRPr lang="en-US" dirty="0" smtClean="0"/>
          </a:p>
          <a:p>
            <a:r>
              <a:rPr lang="en-US" b="1" dirty="0" err="1" smtClean="0"/>
              <a:t>Cesare</a:t>
            </a:r>
            <a:r>
              <a:rPr lang="en-US" b="1" dirty="0" smtClean="0"/>
              <a:t> Lombroso</a:t>
            </a:r>
            <a:r>
              <a:rPr lang="en-US" dirty="0" smtClean="0"/>
              <a:t> e </a:t>
            </a:r>
            <a:r>
              <a:rPr lang="en-US" b="1" dirty="0" smtClean="0"/>
              <a:t>Alfredo </a:t>
            </a:r>
            <a:r>
              <a:rPr lang="en-US" b="1" dirty="0" err="1" smtClean="0"/>
              <a:t>Niceforo</a:t>
            </a:r>
            <a:r>
              <a:rPr lang="en-US" dirty="0" smtClean="0"/>
              <a:t>: </a:t>
            </a:r>
            <a:r>
              <a:rPr lang="en-US" dirty="0" err="1" smtClean="0"/>
              <a:t>teoria</a:t>
            </a:r>
            <a:r>
              <a:rPr lang="en-US" dirty="0" smtClean="0"/>
              <a:t> </a:t>
            </a:r>
            <a:r>
              <a:rPr lang="en-US" dirty="0" err="1" smtClean="0"/>
              <a:t>antropologica</a:t>
            </a:r>
            <a:endParaRPr lang="en-US" dirty="0"/>
          </a:p>
          <a:p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892909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i="1" dirty="0"/>
              <a:t>Cause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 err="1" smtClean="0"/>
              <a:t>Giudizio</a:t>
            </a:r>
            <a:r>
              <a:rPr lang="en-US" b="1" dirty="0" smtClean="0"/>
              <a:t> </a:t>
            </a:r>
            <a:r>
              <a:rPr lang="en-US" b="1" dirty="0" err="1" smtClean="0"/>
              <a:t>negativo</a:t>
            </a:r>
            <a:r>
              <a:rPr lang="en-US" b="1" dirty="0" smtClean="0"/>
              <a:t> verso </a:t>
            </a:r>
            <a:r>
              <a:rPr lang="en-US" b="1" dirty="0" err="1" smtClean="0"/>
              <a:t>Meridione</a:t>
            </a:r>
            <a:r>
              <a:rPr lang="en-US" dirty="0" smtClean="0"/>
              <a:t>:</a:t>
            </a:r>
          </a:p>
          <a:p>
            <a:r>
              <a:rPr lang="en-US" dirty="0" smtClean="0">
                <a:solidFill>
                  <a:schemeClr val="accent1">
                    <a:lumMod val="75000"/>
                  </a:schemeClr>
                </a:solidFill>
              </a:rPr>
              <a:t>1)</a:t>
            </a:r>
            <a:r>
              <a:rPr lang="en-US" dirty="0" smtClean="0"/>
              <a:t> </a:t>
            </a:r>
            <a:r>
              <a:rPr lang="en-US" dirty="0" err="1" smtClean="0"/>
              <a:t>disprezzo</a:t>
            </a:r>
            <a:r>
              <a:rPr lang="en-US" dirty="0"/>
              <a:t> </a:t>
            </a:r>
            <a:r>
              <a:rPr lang="en-US" dirty="0" smtClean="0"/>
              <a:t>da parte di </a:t>
            </a:r>
            <a:r>
              <a:rPr lang="en-US" dirty="0" err="1" smtClean="0"/>
              <a:t>esuli</a:t>
            </a:r>
            <a:r>
              <a:rPr lang="en-US" dirty="0" smtClean="0"/>
              <a:t> </a:t>
            </a:r>
            <a:r>
              <a:rPr lang="en-US" dirty="0" err="1" smtClean="0"/>
              <a:t>napoletani</a:t>
            </a:r>
            <a:endParaRPr lang="en-US" dirty="0" smtClean="0"/>
          </a:p>
          <a:p>
            <a:r>
              <a:rPr lang="en-US" dirty="0" smtClean="0">
                <a:solidFill>
                  <a:srgbClr val="730000"/>
                </a:solidFill>
              </a:rPr>
              <a:t>2)</a:t>
            </a:r>
            <a:r>
              <a:rPr lang="en-US" dirty="0" smtClean="0"/>
              <a:t> </a:t>
            </a:r>
            <a:r>
              <a:rPr lang="en-US" dirty="0" err="1" smtClean="0"/>
              <a:t>Meridionali</a:t>
            </a:r>
            <a:r>
              <a:rPr lang="en-US" dirty="0" smtClean="0"/>
              <a:t> non </a:t>
            </a:r>
            <a:r>
              <a:rPr lang="en-US" dirty="0" err="1" smtClean="0"/>
              <a:t>partecipativi</a:t>
            </a:r>
            <a:r>
              <a:rPr lang="en-US" dirty="0" smtClean="0"/>
              <a:t> al </a:t>
            </a:r>
            <a:r>
              <a:rPr lang="en-US" dirty="0" err="1" smtClean="0"/>
              <a:t>processo</a:t>
            </a:r>
            <a:r>
              <a:rPr lang="en-US" dirty="0" smtClean="0"/>
              <a:t> di </a:t>
            </a:r>
            <a:r>
              <a:rPr lang="en-US" dirty="0" err="1" smtClean="0"/>
              <a:t>unificazione</a:t>
            </a:r>
            <a:r>
              <a:rPr lang="en-US" dirty="0" smtClean="0"/>
              <a:t> come </a:t>
            </a:r>
            <a:r>
              <a:rPr lang="en-US" dirty="0" err="1" smtClean="0"/>
              <a:t>atteso</a:t>
            </a:r>
            <a:endParaRPr lang="en-US" dirty="0" smtClean="0"/>
          </a:p>
          <a:p>
            <a:pPr marL="0" indent="0">
              <a:buNone/>
            </a:pPr>
            <a:r>
              <a:rPr lang="en-US" sz="2400" b="1" dirty="0" smtClean="0"/>
              <a:t>→</a:t>
            </a:r>
          </a:p>
          <a:p>
            <a:r>
              <a:rPr lang="en-US" dirty="0" err="1" smtClean="0"/>
              <a:t>Percezione</a:t>
            </a:r>
            <a:r>
              <a:rPr lang="en-US" dirty="0" smtClean="0"/>
              <a:t>  </a:t>
            </a:r>
            <a:r>
              <a:rPr lang="en-US" dirty="0" err="1" smtClean="0"/>
              <a:t>realtà</a:t>
            </a:r>
            <a:r>
              <a:rPr lang="en-US" dirty="0" smtClean="0"/>
              <a:t> socio-</a:t>
            </a:r>
            <a:r>
              <a:rPr lang="en-US" dirty="0" err="1" smtClean="0"/>
              <a:t>politica</a:t>
            </a:r>
            <a:r>
              <a:rPr lang="en-US" dirty="0" smtClean="0"/>
              <a:t> </a:t>
            </a:r>
            <a:r>
              <a:rPr lang="en-US" dirty="0" err="1" smtClean="0"/>
              <a:t>meridionale</a:t>
            </a:r>
            <a:r>
              <a:rPr lang="en-US" dirty="0" smtClean="0"/>
              <a:t> </a:t>
            </a:r>
            <a:r>
              <a:rPr lang="en-US" dirty="0" err="1" smtClean="0"/>
              <a:t>diversa</a:t>
            </a:r>
            <a:r>
              <a:rPr lang="en-US" dirty="0" smtClean="0"/>
              <a:t> → </a:t>
            </a:r>
            <a:r>
              <a:rPr lang="en-US" dirty="0" err="1" smtClean="0"/>
              <a:t>stereotipo</a:t>
            </a:r>
            <a:r>
              <a:rPr lang="en-US" dirty="0" smtClean="0"/>
              <a:t>: </a:t>
            </a:r>
            <a:r>
              <a:rPr lang="en-US" dirty="0" err="1" smtClean="0"/>
              <a:t>Meridione</a:t>
            </a:r>
            <a:r>
              <a:rPr lang="en-US" dirty="0" smtClean="0"/>
              <a:t> </a:t>
            </a:r>
            <a:r>
              <a:rPr lang="en-US" dirty="0" err="1" smtClean="0"/>
              <a:t>pigro</a:t>
            </a:r>
            <a:r>
              <a:rPr lang="en-US" dirty="0" smtClean="0"/>
              <a:t>, </a:t>
            </a:r>
            <a:r>
              <a:rPr lang="en-US" dirty="0" err="1" smtClean="0"/>
              <a:t>corrotto</a:t>
            </a:r>
            <a:endParaRPr lang="en-US" dirty="0" smtClean="0"/>
          </a:p>
          <a:p>
            <a:r>
              <a:rPr lang="en-US" dirty="0" err="1" smtClean="0"/>
              <a:t>Provvedimenti</a:t>
            </a:r>
            <a:r>
              <a:rPr lang="en-US" dirty="0" smtClean="0"/>
              <a:t> </a:t>
            </a:r>
            <a:r>
              <a:rPr lang="en-US" dirty="0" err="1" smtClean="0"/>
              <a:t>legislativi</a:t>
            </a:r>
            <a:r>
              <a:rPr lang="en-US" dirty="0" smtClean="0"/>
              <a:t> </a:t>
            </a:r>
            <a:r>
              <a:rPr lang="en-US" dirty="0" err="1" smtClean="0"/>
              <a:t>speciali</a:t>
            </a:r>
            <a:r>
              <a:rPr lang="en-US" dirty="0" smtClean="0"/>
              <a:t> → </a:t>
            </a:r>
            <a:r>
              <a:rPr lang="en-US" dirty="0" err="1" smtClean="0"/>
              <a:t>malcontento</a:t>
            </a:r>
            <a:r>
              <a:rPr lang="en-US" dirty="0" smtClean="0"/>
              <a:t>, </a:t>
            </a:r>
            <a:r>
              <a:rPr lang="en-US" dirty="0" err="1" smtClean="0"/>
              <a:t>risentimento</a:t>
            </a: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7669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i="1" dirty="0" err="1"/>
              <a:t>Tematiche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 err="1" smtClean="0"/>
              <a:t>Povertà</a:t>
            </a:r>
            <a:r>
              <a:rPr lang="en-US" dirty="0" smtClean="0"/>
              <a:t>: </a:t>
            </a:r>
            <a:r>
              <a:rPr lang="en-US" dirty="0" err="1" smtClean="0"/>
              <a:t>contadini</a:t>
            </a:r>
            <a:r>
              <a:rPr lang="en-US" dirty="0"/>
              <a:t>, </a:t>
            </a:r>
            <a:r>
              <a:rPr lang="en-US" dirty="0" err="1"/>
              <a:t>fiscalismo</a:t>
            </a:r>
            <a:r>
              <a:rPr lang="en-US" dirty="0"/>
              <a:t>, </a:t>
            </a:r>
            <a:r>
              <a:rPr lang="en-US" dirty="0" err="1"/>
              <a:t>protezionismo</a:t>
            </a:r>
            <a:r>
              <a:rPr lang="en-US" dirty="0"/>
              <a:t> </a:t>
            </a:r>
            <a:r>
              <a:rPr lang="en-US" dirty="0" smtClean="0"/>
              <a:t>1887</a:t>
            </a:r>
          </a:p>
          <a:p>
            <a:r>
              <a:rPr lang="en-US" b="1" dirty="0" err="1" smtClean="0"/>
              <a:t>Arretratezza</a:t>
            </a:r>
            <a:r>
              <a:rPr lang="en-US" dirty="0" smtClean="0"/>
              <a:t>: </a:t>
            </a:r>
            <a:r>
              <a:rPr lang="en-US" dirty="0" err="1" smtClean="0"/>
              <a:t>magia</a:t>
            </a:r>
            <a:r>
              <a:rPr lang="en-US" dirty="0"/>
              <a:t>, </a:t>
            </a:r>
            <a:r>
              <a:rPr lang="en-US" dirty="0" err="1"/>
              <a:t>superstizione</a:t>
            </a:r>
            <a:r>
              <a:rPr lang="en-US" dirty="0"/>
              <a:t>, </a:t>
            </a:r>
            <a:r>
              <a:rPr lang="en-US" dirty="0" err="1" smtClean="0"/>
              <a:t>analfabetizzazione</a:t>
            </a:r>
            <a:endParaRPr lang="en-US" dirty="0" smtClean="0"/>
          </a:p>
          <a:p>
            <a:r>
              <a:rPr lang="en-US" b="1" dirty="0" err="1" smtClean="0"/>
              <a:t>Brigantaggio</a:t>
            </a:r>
            <a:r>
              <a:rPr lang="en-US" dirty="0" smtClean="0"/>
              <a:t>: </a:t>
            </a:r>
            <a:r>
              <a:rPr lang="en-US" dirty="0" err="1" smtClean="0"/>
              <a:t>guerra</a:t>
            </a:r>
            <a:r>
              <a:rPr lang="en-US" dirty="0" smtClean="0"/>
              <a:t> </a:t>
            </a:r>
            <a:r>
              <a:rPr lang="en-US" dirty="0" err="1" smtClean="0"/>
              <a:t>dei</a:t>
            </a:r>
            <a:r>
              <a:rPr lang="en-US" dirty="0" smtClean="0"/>
              <a:t> </a:t>
            </a:r>
            <a:r>
              <a:rPr lang="en-US" dirty="0" err="1" smtClean="0"/>
              <a:t>contadini</a:t>
            </a:r>
            <a:endParaRPr lang="en-US" dirty="0" smtClean="0"/>
          </a:p>
          <a:p>
            <a:r>
              <a:rPr lang="en-US" b="1" dirty="0" err="1" smtClean="0"/>
              <a:t>Territorio</a:t>
            </a:r>
            <a:r>
              <a:rPr lang="en-US" dirty="0" smtClean="0"/>
              <a:t>: </a:t>
            </a:r>
            <a:r>
              <a:rPr lang="en-US" dirty="0" err="1" smtClean="0"/>
              <a:t>infrastrutture</a:t>
            </a:r>
            <a:r>
              <a:rPr lang="en-US" dirty="0"/>
              <a:t>, </a:t>
            </a:r>
            <a:r>
              <a:rPr lang="en-US" dirty="0" err="1"/>
              <a:t>geografia</a:t>
            </a:r>
            <a:r>
              <a:rPr lang="en-US" dirty="0"/>
              <a:t>, </a:t>
            </a:r>
            <a:r>
              <a:rPr lang="en-US" dirty="0" err="1"/>
              <a:t>acqua</a:t>
            </a:r>
            <a:r>
              <a:rPr lang="en-US" dirty="0"/>
              <a:t>, </a:t>
            </a:r>
            <a:r>
              <a:rPr lang="en-US" dirty="0" err="1" smtClean="0"/>
              <a:t>elettricità</a:t>
            </a:r>
            <a:r>
              <a:rPr lang="en-US" dirty="0" smtClean="0"/>
              <a:t>, </a:t>
            </a:r>
            <a:r>
              <a:rPr lang="en-US" dirty="0" err="1" smtClean="0"/>
              <a:t>viabilità</a:t>
            </a:r>
            <a:endParaRPr lang="en-US" dirty="0" smtClean="0"/>
          </a:p>
          <a:p>
            <a:r>
              <a:rPr lang="en-US" b="1" dirty="0" err="1" smtClean="0"/>
              <a:t>Latifondismo</a:t>
            </a:r>
            <a:r>
              <a:rPr lang="en-US" dirty="0" smtClean="0"/>
              <a:t>: </a:t>
            </a:r>
            <a:r>
              <a:rPr lang="en-US" dirty="0" err="1" smtClean="0"/>
              <a:t>crisi</a:t>
            </a:r>
            <a:r>
              <a:rPr lang="en-US" dirty="0" smtClean="0"/>
              <a:t> </a:t>
            </a:r>
            <a:r>
              <a:rPr lang="en-US" dirty="0" err="1" smtClean="0"/>
              <a:t>agraria</a:t>
            </a:r>
            <a:r>
              <a:rPr lang="en-US" dirty="0" smtClean="0"/>
              <a:t>, </a:t>
            </a:r>
            <a:r>
              <a:rPr lang="en-US" dirty="0" err="1" smtClean="0"/>
              <a:t>blocco</a:t>
            </a:r>
            <a:r>
              <a:rPr lang="en-US" dirty="0" smtClean="0"/>
              <a:t> </a:t>
            </a:r>
            <a:r>
              <a:rPr lang="en-US" dirty="0" err="1" smtClean="0"/>
              <a:t>latifondista</a:t>
            </a:r>
            <a:endParaRPr lang="en-US" dirty="0" smtClean="0"/>
          </a:p>
          <a:p>
            <a:r>
              <a:rPr lang="en-US" b="1" dirty="0" err="1" smtClean="0"/>
              <a:t>Emigrazione</a:t>
            </a:r>
            <a:r>
              <a:rPr lang="en-US" dirty="0" smtClean="0"/>
              <a:t>: America, Europa, Italia </a:t>
            </a:r>
            <a:r>
              <a:rPr lang="en-US" dirty="0" err="1" smtClean="0"/>
              <a:t>settentrionale</a:t>
            </a: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089305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i="1" dirty="0" err="1"/>
              <a:t>Soluzioni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err="1" smtClean="0"/>
              <a:t>Tendenze</a:t>
            </a:r>
            <a:r>
              <a:rPr lang="en-US" b="1" dirty="0" smtClean="0"/>
              <a:t> </a:t>
            </a:r>
            <a:r>
              <a:rPr lang="en-US" b="1" dirty="0" err="1" smtClean="0"/>
              <a:t>autonomiste</a:t>
            </a:r>
            <a:r>
              <a:rPr lang="en-US" b="1" dirty="0" smtClean="0"/>
              <a:t> e </a:t>
            </a:r>
            <a:r>
              <a:rPr lang="en-US" b="1" dirty="0" err="1" smtClean="0"/>
              <a:t>federaliste</a:t>
            </a:r>
            <a:r>
              <a:rPr lang="en-US" b="1" dirty="0" smtClean="0"/>
              <a:t> </a:t>
            </a:r>
            <a:r>
              <a:rPr lang="en-US" b="1" dirty="0" err="1" smtClean="0"/>
              <a:t>degli</a:t>
            </a:r>
            <a:r>
              <a:rPr lang="en-US" b="1" dirty="0" smtClean="0"/>
              <a:t> </a:t>
            </a:r>
            <a:r>
              <a:rPr lang="en-US" b="1" dirty="0" err="1" smtClean="0"/>
              <a:t>industriali</a:t>
            </a:r>
            <a:r>
              <a:rPr lang="en-US" b="1" dirty="0" smtClean="0"/>
              <a:t> del Nord</a:t>
            </a:r>
          </a:p>
          <a:p>
            <a:r>
              <a:rPr lang="en-US" b="1" dirty="0" err="1"/>
              <a:t>Tendenze</a:t>
            </a:r>
            <a:r>
              <a:rPr lang="en-US" b="1" dirty="0"/>
              <a:t> </a:t>
            </a:r>
            <a:r>
              <a:rPr lang="en-US" b="1" dirty="0" err="1" smtClean="0"/>
              <a:t>autonomiste</a:t>
            </a:r>
            <a:r>
              <a:rPr lang="en-US" b="1" dirty="0" smtClean="0"/>
              <a:t> </a:t>
            </a:r>
            <a:r>
              <a:rPr lang="en-US" b="1" dirty="0" err="1" smtClean="0"/>
              <a:t>dei</a:t>
            </a:r>
            <a:r>
              <a:rPr lang="en-US" b="1" dirty="0" smtClean="0"/>
              <a:t> </a:t>
            </a:r>
            <a:r>
              <a:rPr lang="en-US" b="1" dirty="0" err="1" smtClean="0"/>
              <a:t>meridionalisti</a:t>
            </a:r>
            <a:r>
              <a:rPr lang="en-US" b="1" dirty="0" smtClean="0"/>
              <a:t> </a:t>
            </a:r>
            <a:r>
              <a:rPr lang="en-US" b="1" dirty="0" err="1" smtClean="0"/>
              <a:t>repubblicani</a:t>
            </a:r>
            <a:r>
              <a:rPr lang="en-US" b="1" dirty="0" smtClean="0"/>
              <a:t> </a:t>
            </a:r>
            <a:r>
              <a:rPr lang="en-US" b="1" dirty="0"/>
              <a:t>e </a:t>
            </a:r>
            <a:r>
              <a:rPr lang="en-US" b="1" dirty="0" err="1" smtClean="0"/>
              <a:t>socialisti</a:t>
            </a:r>
            <a:r>
              <a:rPr lang="en-US" dirty="0" smtClean="0"/>
              <a:t> (</a:t>
            </a:r>
            <a:r>
              <a:rPr lang="en-US" dirty="0" err="1" smtClean="0"/>
              <a:t>Napoleone</a:t>
            </a:r>
            <a:r>
              <a:rPr lang="en-US" dirty="0" smtClean="0"/>
              <a:t> </a:t>
            </a:r>
            <a:r>
              <a:rPr lang="en-US" dirty="0" err="1" smtClean="0"/>
              <a:t>Colajanni</a:t>
            </a:r>
            <a:r>
              <a:rPr lang="en-US" dirty="0" smtClean="0"/>
              <a:t>, </a:t>
            </a:r>
            <a:r>
              <a:rPr lang="en-US" dirty="0" smtClean="0"/>
              <a:t>Gaetano </a:t>
            </a:r>
            <a:r>
              <a:rPr lang="en-US" dirty="0" err="1" smtClean="0"/>
              <a:t>Salvemini</a:t>
            </a:r>
            <a:r>
              <a:rPr lang="en-US" dirty="0" smtClean="0"/>
              <a:t>, </a:t>
            </a:r>
            <a:r>
              <a:rPr lang="en-US" dirty="0" err="1" smtClean="0"/>
              <a:t>Ettore</a:t>
            </a:r>
            <a:r>
              <a:rPr lang="en-US" dirty="0" smtClean="0"/>
              <a:t> </a:t>
            </a:r>
            <a:r>
              <a:rPr lang="en-US" dirty="0" err="1" smtClean="0"/>
              <a:t>Ciccotti</a:t>
            </a:r>
            <a:r>
              <a:rPr lang="en-US" dirty="0" smtClean="0"/>
              <a:t>): </a:t>
            </a:r>
            <a:r>
              <a:rPr lang="en-US" dirty="0" err="1" smtClean="0"/>
              <a:t>autogoverno</a:t>
            </a:r>
            <a:r>
              <a:rPr lang="en-US" dirty="0" smtClean="0"/>
              <a:t> masse </a:t>
            </a:r>
            <a:r>
              <a:rPr lang="en-US" dirty="0" err="1" smtClean="0"/>
              <a:t>popolari</a:t>
            </a:r>
            <a:endParaRPr lang="en-US" dirty="0" smtClean="0"/>
          </a:p>
          <a:p>
            <a:r>
              <a:rPr lang="en-US" b="1" dirty="0" err="1" smtClean="0"/>
              <a:t>Tendenze</a:t>
            </a:r>
            <a:r>
              <a:rPr lang="en-US" b="1" dirty="0" smtClean="0"/>
              <a:t> </a:t>
            </a:r>
            <a:r>
              <a:rPr lang="en-US" b="1" dirty="0" err="1" smtClean="0"/>
              <a:t>unitarie</a:t>
            </a:r>
            <a:r>
              <a:rPr lang="en-US" b="1" dirty="0" smtClean="0"/>
              <a:t> </a:t>
            </a:r>
            <a:r>
              <a:rPr lang="en-US" b="1" dirty="0" err="1" smtClean="0"/>
              <a:t>dei</a:t>
            </a:r>
            <a:r>
              <a:rPr lang="en-US" b="1" dirty="0" smtClean="0"/>
              <a:t> </a:t>
            </a:r>
            <a:r>
              <a:rPr lang="en-US" b="1" dirty="0" err="1" smtClean="0"/>
              <a:t>liberali</a:t>
            </a:r>
            <a:r>
              <a:rPr lang="en-US" dirty="0" smtClean="0"/>
              <a:t> (</a:t>
            </a:r>
            <a:r>
              <a:rPr lang="en-US" dirty="0" err="1" smtClean="0"/>
              <a:t>Giustino</a:t>
            </a:r>
            <a:r>
              <a:rPr lang="en-US" dirty="0" smtClean="0"/>
              <a:t> </a:t>
            </a:r>
            <a:r>
              <a:rPr lang="en-US" dirty="0" err="1" smtClean="0"/>
              <a:t>Fortunato</a:t>
            </a:r>
            <a:r>
              <a:rPr lang="en-US" dirty="0" smtClean="0"/>
              <a:t>, Francesco </a:t>
            </a:r>
            <a:r>
              <a:rPr lang="en-US" dirty="0" err="1" smtClean="0"/>
              <a:t>Saverio</a:t>
            </a:r>
            <a:r>
              <a:rPr lang="en-US" dirty="0" smtClean="0"/>
              <a:t> </a:t>
            </a:r>
            <a:r>
              <a:rPr lang="en-US" dirty="0" smtClean="0"/>
              <a:t>Nitti): </a:t>
            </a:r>
            <a:r>
              <a:rPr lang="en-US" dirty="0" err="1" smtClean="0"/>
              <a:t>industrializzazione</a:t>
            </a:r>
            <a:r>
              <a:rPr lang="en-US" dirty="0" smtClean="0"/>
              <a:t> </a:t>
            </a:r>
            <a:r>
              <a:rPr lang="en-US" dirty="0" err="1" smtClean="0"/>
              <a:t>Sud</a:t>
            </a:r>
            <a:endParaRPr lang="en-US" dirty="0" smtClean="0"/>
          </a:p>
          <a:p>
            <a:r>
              <a:rPr lang="en-US" b="1" dirty="0" smtClean="0"/>
              <a:t>Propaganda e </a:t>
            </a:r>
            <a:r>
              <a:rPr lang="en-US" b="1" dirty="0" err="1" smtClean="0"/>
              <a:t>colonizzazione</a:t>
            </a:r>
            <a:r>
              <a:rPr lang="en-US" b="1" dirty="0" smtClean="0"/>
              <a:t> </a:t>
            </a:r>
            <a:r>
              <a:rPr lang="en-US" b="1" dirty="0" err="1" smtClean="0"/>
              <a:t>fascista</a:t>
            </a:r>
            <a:r>
              <a:rPr lang="en-US" b="1" dirty="0" smtClean="0"/>
              <a:t>:</a:t>
            </a:r>
            <a:r>
              <a:rPr lang="en-US" dirty="0" smtClean="0"/>
              <a:t> </a:t>
            </a:r>
            <a:r>
              <a:rPr lang="en-US" dirty="0" err="1" smtClean="0"/>
              <a:t>depoliticizzazione</a:t>
            </a:r>
            <a:r>
              <a:rPr lang="en-US" dirty="0" smtClean="0"/>
              <a:t> </a:t>
            </a:r>
            <a:r>
              <a:rPr lang="en-US" dirty="0" err="1" smtClean="0"/>
              <a:t>questione</a:t>
            </a:r>
            <a:r>
              <a:rPr lang="en-US" dirty="0" smtClean="0"/>
              <a:t> </a:t>
            </a:r>
            <a:r>
              <a:rPr lang="en-US" dirty="0" err="1" smtClean="0"/>
              <a:t>meridionale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55675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i="1" dirty="0" err="1"/>
              <a:t>Soluzioni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err="1" smtClean="0"/>
              <a:t>Unione</a:t>
            </a:r>
            <a:r>
              <a:rPr lang="en-US" b="1" dirty="0" smtClean="0"/>
              <a:t> </a:t>
            </a:r>
            <a:r>
              <a:rPr lang="en-US" b="1" dirty="0" err="1"/>
              <a:t>contadini-</a:t>
            </a:r>
            <a:r>
              <a:rPr lang="en-US" b="1" dirty="0" err="1" smtClean="0"/>
              <a:t>operai</a:t>
            </a:r>
            <a:r>
              <a:rPr lang="en-US" b="1" dirty="0" smtClean="0"/>
              <a:t>:</a:t>
            </a:r>
            <a:r>
              <a:rPr lang="en-US" dirty="0" smtClean="0"/>
              <a:t> </a:t>
            </a:r>
            <a:r>
              <a:rPr lang="en-US" dirty="0" smtClean="0"/>
              <a:t>Antonio Gramsci</a:t>
            </a:r>
            <a:endParaRPr lang="en-US" dirty="0" smtClean="0"/>
          </a:p>
          <a:p>
            <a:r>
              <a:rPr lang="en-US" b="1" dirty="0" err="1" smtClean="0"/>
              <a:t>Proposta</a:t>
            </a:r>
            <a:r>
              <a:rPr lang="en-US" b="1" dirty="0" smtClean="0"/>
              <a:t> </a:t>
            </a:r>
            <a:r>
              <a:rPr lang="en-US" b="1" dirty="0" err="1" smtClean="0"/>
              <a:t>riforma</a:t>
            </a:r>
            <a:r>
              <a:rPr lang="en-US" b="1" dirty="0" smtClean="0"/>
              <a:t> </a:t>
            </a:r>
            <a:r>
              <a:rPr lang="en-US" b="1" dirty="0" err="1" smtClean="0"/>
              <a:t>agraria</a:t>
            </a:r>
            <a:r>
              <a:rPr lang="en-US" dirty="0" smtClean="0"/>
              <a:t>: </a:t>
            </a:r>
            <a:r>
              <a:rPr lang="en-US" dirty="0" err="1" smtClean="0"/>
              <a:t>Sinistra</a:t>
            </a:r>
            <a:endParaRPr lang="en-US" dirty="0" smtClean="0"/>
          </a:p>
          <a:p>
            <a:r>
              <a:rPr lang="en-US" b="1" dirty="0" err="1" smtClean="0"/>
              <a:t>Industrializzazione</a:t>
            </a:r>
            <a:r>
              <a:rPr lang="en-US" b="1" dirty="0" smtClean="0"/>
              <a:t> </a:t>
            </a:r>
            <a:r>
              <a:rPr lang="en-US" b="1" dirty="0"/>
              <a:t>del </a:t>
            </a:r>
            <a:r>
              <a:rPr lang="en-US" b="1" dirty="0" err="1" smtClean="0"/>
              <a:t>Sud</a:t>
            </a:r>
            <a:r>
              <a:rPr lang="en-US" dirty="0" smtClean="0"/>
              <a:t>: </a:t>
            </a:r>
            <a:r>
              <a:rPr lang="en-US" dirty="0" err="1"/>
              <a:t>n</a:t>
            </a:r>
            <a:r>
              <a:rPr lang="en-US" dirty="0" err="1" smtClean="0"/>
              <a:t>uovo</a:t>
            </a:r>
            <a:r>
              <a:rPr lang="en-US" dirty="0" smtClean="0"/>
              <a:t> </a:t>
            </a:r>
            <a:r>
              <a:rPr lang="en-US" dirty="0" err="1" smtClean="0"/>
              <a:t>meridionalismo</a:t>
            </a:r>
            <a:r>
              <a:rPr lang="en-US" dirty="0" smtClean="0"/>
              <a:t> </a:t>
            </a:r>
            <a:r>
              <a:rPr lang="en-US" dirty="0"/>
              <a:t>(Piano Marshall</a:t>
            </a:r>
            <a:r>
              <a:rPr lang="en-US" dirty="0" smtClean="0"/>
              <a:t>)</a:t>
            </a:r>
            <a:endParaRPr lang="en-US" dirty="0" smtClean="0"/>
          </a:p>
          <a:p>
            <a:r>
              <a:rPr lang="en-US" b="1" dirty="0" err="1" smtClean="0"/>
              <a:t>Intervento</a:t>
            </a:r>
            <a:r>
              <a:rPr lang="en-US" b="1" dirty="0" smtClean="0"/>
              <a:t> </a:t>
            </a:r>
            <a:r>
              <a:rPr lang="en-US" b="1" dirty="0" err="1" smtClean="0"/>
              <a:t>straordinario</a:t>
            </a:r>
            <a:r>
              <a:rPr lang="en-US" b="1" dirty="0" smtClean="0"/>
              <a:t>:</a:t>
            </a:r>
            <a:r>
              <a:rPr lang="en-US" dirty="0" smtClean="0"/>
              <a:t> </a:t>
            </a:r>
            <a:r>
              <a:rPr lang="en-US" dirty="0" err="1" smtClean="0"/>
              <a:t>Cassa</a:t>
            </a:r>
            <a:r>
              <a:rPr lang="en-US" dirty="0" smtClean="0"/>
              <a:t> del </a:t>
            </a:r>
            <a:r>
              <a:rPr lang="en-US" dirty="0" err="1" smtClean="0"/>
              <a:t>Mezzogiorno</a:t>
            </a:r>
            <a:endParaRPr lang="en-US" dirty="0" smtClean="0"/>
          </a:p>
          <a:p>
            <a:r>
              <a:rPr lang="en-US" b="1" dirty="0" err="1" smtClean="0"/>
              <a:t>Questione</a:t>
            </a:r>
            <a:r>
              <a:rPr lang="en-US" b="1" dirty="0" smtClean="0"/>
              <a:t> </a:t>
            </a:r>
            <a:r>
              <a:rPr lang="en-US" b="1" dirty="0" err="1" smtClean="0"/>
              <a:t>tuttora</a:t>
            </a:r>
            <a:r>
              <a:rPr lang="en-US" b="1" dirty="0" smtClean="0"/>
              <a:t> </a:t>
            </a:r>
            <a:r>
              <a:rPr lang="en-US" b="1" dirty="0" err="1" smtClean="0"/>
              <a:t>irrisolta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143688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i="1" dirty="0" err="1" smtClean="0"/>
              <a:t>Domande</a:t>
            </a:r>
            <a:endParaRPr lang="en-US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1) </a:t>
            </a:r>
            <a:r>
              <a:rPr lang="en-US" dirty="0" err="1" smtClean="0"/>
              <a:t>Che</a:t>
            </a:r>
            <a:r>
              <a:rPr lang="en-US" dirty="0" smtClean="0"/>
              <a:t> </a:t>
            </a:r>
            <a:r>
              <a:rPr lang="en-US" dirty="0" err="1" smtClean="0"/>
              <a:t>cosa</a:t>
            </a:r>
            <a:r>
              <a:rPr lang="en-US" dirty="0" smtClean="0"/>
              <a:t> </a:t>
            </a:r>
            <a:r>
              <a:rPr lang="en-US" dirty="0" err="1" smtClean="0"/>
              <a:t>si</a:t>
            </a:r>
            <a:r>
              <a:rPr lang="en-US" dirty="0" smtClean="0"/>
              <a:t> </a:t>
            </a:r>
            <a:r>
              <a:rPr lang="en-US" dirty="0" err="1" smtClean="0"/>
              <a:t>intende</a:t>
            </a:r>
            <a:r>
              <a:rPr lang="en-US" dirty="0" smtClean="0"/>
              <a:t> per </a:t>
            </a:r>
            <a:r>
              <a:rPr lang="en-US" dirty="0" err="1" smtClean="0"/>
              <a:t>questione</a:t>
            </a:r>
            <a:r>
              <a:rPr lang="en-US" dirty="0" smtClean="0"/>
              <a:t> </a:t>
            </a:r>
            <a:r>
              <a:rPr lang="en-US" dirty="0" err="1" smtClean="0"/>
              <a:t>meridionale</a:t>
            </a:r>
            <a:r>
              <a:rPr lang="en-US" dirty="0" smtClean="0"/>
              <a:t>?</a:t>
            </a:r>
          </a:p>
          <a:p>
            <a:r>
              <a:rPr lang="en-US" dirty="0" smtClean="0"/>
              <a:t>2) A </a:t>
            </a:r>
            <a:r>
              <a:rPr lang="en-US" dirty="0" err="1" smtClean="0"/>
              <a:t>quando</a:t>
            </a:r>
            <a:r>
              <a:rPr lang="en-US" dirty="0" smtClean="0"/>
              <a:t> </a:t>
            </a:r>
            <a:r>
              <a:rPr lang="en-US" dirty="0" err="1" smtClean="0"/>
              <a:t>risale</a:t>
            </a:r>
            <a:r>
              <a:rPr lang="en-US" dirty="0" smtClean="0"/>
              <a:t> la </a:t>
            </a:r>
            <a:r>
              <a:rPr lang="en-US" dirty="0" err="1" smtClean="0"/>
              <a:t>sua</a:t>
            </a:r>
            <a:r>
              <a:rPr lang="en-US" dirty="0" smtClean="0"/>
              <a:t> </a:t>
            </a:r>
            <a:r>
              <a:rPr lang="en-US" dirty="0" err="1" smtClean="0"/>
              <a:t>nascita</a:t>
            </a:r>
            <a:r>
              <a:rPr lang="en-US" dirty="0" smtClean="0"/>
              <a:t>?</a:t>
            </a:r>
          </a:p>
          <a:p>
            <a:r>
              <a:rPr lang="en-US" dirty="0" smtClean="0"/>
              <a:t>3) </a:t>
            </a:r>
            <a:r>
              <a:rPr lang="en-US" dirty="0" err="1" smtClean="0"/>
              <a:t>Quali</a:t>
            </a:r>
            <a:r>
              <a:rPr lang="en-US" dirty="0" smtClean="0"/>
              <a:t> </a:t>
            </a:r>
            <a:r>
              <a:rPr lang="en-US" dirty="0" err="1" smtClean="0"/>
              <a:t>sono</a:t>
            </a:r>
            <a:r>
              <a:rPr lang="en-US" dirty="0" smtClean="0"/>
              <a:t> le cause </a:t>
            </a:r>
            <a:r>
              <a:rPr lang="en-US" dirty="0" err="1" smtClean="0"/>
              <a:t>che</a:t>
            </a:r>
            <a:r>
              <a:rPr lang="en-US" dirty="0" smtClean="0"/>
              <a:t> </a:t>
            </a:r>
            <a:r>
              <a:rPr lang="en-US" dirty="0" err="1" smtClean="0"/>
              <a:t>l’hanno</a:t>
            </a:r>
            <a:r>
              <a:rPr lang="en-US" dirty="0" smtClean="0"/>
              <a:t> </a:t>
            </a:r>
            <a:r>
              <a:rPr lang="en-US" dirty="0" err="1" smtClean="0"/>
              <a:t>determinata</a:t>
            </a:r>
            <a:r>
              <a:rPr lang="en-US" dirty="0" smtClean="0"/>
              <a:t>?</a:t>
            </a:r>
          </a:p>
          <a:p>
            <a:r>
              <a:rPr lang="en-US" dirty="0" smtClean="0"/>
              <a:t>4) Chi ha </a:t>
            </a:r>
            <a:r>
              <a:rPr lang="en-US" dirty="0" err="1" smtClean="0"/>
              <a:t>cominciato</a:t>
            </a:r>
            <a:r>
              <a:rPr lang="en-US" dirty="0" smtClean="0"/>
              <a:t> a </a:t>
            </a:r>
            <a:r>
              <a:rPr lang="en-US" dirty="0" err="1" smtClean="0"/>
              <a:t>parlarne</a:t>
            </a:r>
            <a:r>
              <a:rPr lang="en-US" dirty="0" smtClean="0"/>
              <a:t> per primo?</a:t>
            </a:r>
          </a:p>
          <a:p>
            <a:r>
              <a:rPr lang="en-US" dirty="0" smtClean="0"/>
              <a:t>5) </a:t>
            </a:r>
            <a:r>
              <a:rPr lang="en-US" dirty="0" err="1" smtClean="0"/>
              <a:t>Quali</a:t>
            </a:r>
            <a:r>
              <a:rPr lang="en-US" dirty="0" smtClean="0"/>
              <a:t> </a:t>
            </a:r>
            <a:r>
              <a:rPr lang="en-US" dirty="0" err="1" smtClean="0"/>
              <a:t>sono</a:t>
            </a:r>
            <a:r>
              <a:rPr lang="en-US" dirty="0" smtClean="0"/>
              <a:t> </a:t>
            </a:r>
            <a:r>
              <a:rPr lang="en-US" dirty="0" err="1" smtClean="0"/>
              <a:t>alcune</a:t>
            </a:r>
            <a:r>
              <a:rPr lang="en-US" dirty="0" smtClean="0"/>
              <a:t> </a:t>
            </a:r>
            <a:r>
              <a:rPr lang="en-US" dirty="0" err="1" smtClean="0"/>
              <a:t>delle</a:t>
            </a:r>
            <a:r>
              <a:rPr lang="en-US" dirty="0" smtClean="0"/>
              <a:t> </a:t>
            </a:r>
            <a:r>
              <a:rPr lang="en-US" dirty="0" err="1" smtClean="0"/>
              <a:t>tematiche</a:t>
            </a:r>
            <a:r>
              <a:rPr lang="en-US" dirty="0" smtClean="0"/>
              <a:t> </a:t>
            </a:r>
            <a:r>
              <a:rPr lang="en-US" dirty="0" err="1" smtClean="0"/>
              <a:t>principali</a:t>
            </a:r>
            <a:r>
              <a:rPr lang="en-US" dirty="0" smtClean="0"/>
              <a:t>? </a:t>
            </a:r>
            <a:r>
              <a:rPr lang="en-US" dirty="0" err="1" smtClean="0"/>
              <a:t>Discutetene</a:t>
            </a:r>
            <a:r>
              <a:rPr lang="en-US" dirty="0" smtClean="0"/>
              <a:t>.</a:t>
            </a:r>
          </a:p>
          <a:p>
            <a:r>
              <a:rPr lang="en-US" smtClean="0"/>
              <a:t>6) </a:t>
            </a:r>
            <a:r>
              <a:rPr lang="en-US" dirty="0" err="1" smtClean="0"/>
              <a:t>Quali</a:t>
            </a:r>
            <a:r>
              <a:rPr lang="en-US" dirty="0" smtClean="0"/>
              <a:t> </a:t>
            </a:r>
            <a:r>
              <a:rPr lang="en-US" dirty="0" err="1" smtClean="0"/>
              <a:t>sono</a:t>
            </a:r>
            <a:r>
              <a:rPr lang="en-US" dirty="0" smtClean="0"/>
              <a:t> </a:t>
            </a:r>
            <a:r>
              <a:rPr lang="en-US" dirty="0" err="1" smtClean="0"/>
              <a:t>alcune</a:t>
            </a:r>
            <a:r>
              <a:rPr lang="en-US" dirty="0" smtClean="0"/>
              <a:t> </a:t>
            </a:r>
            <a:r>
              <a:rPr lang="en-US" dirty="0" err="1" smtClean="0"/>
              <a:t>delle</a:t>
            </a:r>
            <a:r>
              <a:rPr lang="en-US" dirty="0" smtClean="0"/>
              <a:t> </a:t>
            </a:r>
            <a:r>
              <a:rPr lang="en-US" dirty="0" err="1" smtClean="0"/>
              <a:t>soluzioni</a:t>
            </a:r>
            <a:r>
              <a:rPr lang="en-US" dirty="0" smtClean="0"/>
              <a:t> </a:t>
            </a:r>
            <a:r>
              <a:rPr lang="en-US" dirty="0" err="1" smtClean="0"/>
              <a:t>proposte</a:t>
            </a:r>
            <a:r>
              <a:rPr lang="en-US" dirty="0" smtClean="0"/>
              <a:t>? </a:t>
            </a:r>
            <a:r>
              <a:rPr lang="en-US" dirty="0" err="1" smtClean="0"/>
              <a:t>Quali</a:t>
            </a:r>
            <a:r>
              <a:rPr lang="en-US" dirty="0" smtClean="0"/>
              <a:t> </a:t>
            </a:r>
            <a:r>
              <a:rPr lang="en-US" dirty="0" err="1" smtClean="0"/>
              <a:t>ritenete</a:t>
            </a:r>
            <a:r>
              <a:rPr lang="en-US" dirty="0" smtClean="0"/>
              <a:t> </a:t>
            </a:r>
            <a:r>
              <a:rPr lang="en-US" dirty="0" err="1" smtClean="0"/>
              <a:t>siano</a:t>
            </a:r>
            <a:r>
              <a:rPr lang="en-US" dirty="0" smtClean="0"/>
              <a:t> state </a:t>
            </a:r>
            <a:r>
              <a:rPr lang="en-US" dirty="0" err="1" smtClean="0"/>
              <a:t>efficaci</a:t>
            </a:r>
            <a:r>
              <a:rPr lang="en-US" dirty="0" smtClean="0"/>
              <a:t>/non </a:t>
            </a:r>
            <a:r>
              <a:rPr lang="en-US" dirty="0" err="1" smtClean="0"/>
              <a:t>efficaci</a:t>
            </a:r>
            <a:r>
              <a:rPr lang="en-US" dirty="0" smtClean="0"/>
              <a:t>? </a:t>
            </a:r>
            <a:r>
              <a:rPr lang="en-US" dirty="0" err="1" smtClean="0"/>
              <a:t>Perché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51405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Plaza">
  <a:themeElements>
    <a:clrScheme name="Plaza">
      <a:dk1>
        <a:sysClr val="windowText" lastClr="000000"/>
      </a:dk1>
      <a:lt1>
        <a:sysClr val="window" lastClr="FFFFFF"/>
      </a:lt1>
      <a:dk2>
        <a:srgbClr val="333333"/>
      </a:dk2>
      <a:lt2>
        <a:srgbClr val="CCCCCC"/>
      </a:lt2>
      <a:accent1>
        <a:srgbClr val="990000"/>
      </a:accent1>
      <a:accent2>
        <a:srgbClr val="580101"/>
      </a:accent2>
      <a:accent3>
        <a:srgbClr val="E94A00"/>
      </a:accent3>
      <a:accent4>
        <a:srgbClr val="EB8F00"/>
      </a:accent4>
      <a:accent5>
        <a:srgbClr val="A4A4A4"/>
      </a:accent5>
      <a:accent6>
        <a:srgbClr val="666666"/>
      </a:accent6>
      <a:hlink>
        <a:srgbClr val="D01010"/>
      </a:hlink>
      <a:folHlink>
        <a:srgbClr val="E6682E"/>
      </a:folHlink>
    </a:clrScheme>
    <a:fontScheme name="Plaza">
      <a:maj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Plaza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60000"/>
                <a:satMod val="135000"/>
              </a:schemeClr>
            </a:gs>
            <a:gs pos="100000">
              <a:schemeClr val="phClr">
                <a:tint val="10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0000"/>
                <a:satMod val="120000"/>
              </a:schemeClr>
            </a:gs>
            <a:gs pos="35000">
              <a:schemeClr val="phClr">
                <a:shade val="100000"/>
                <a:satMod val="150000"/>
              </a:schemeClr>
            </a:gs>
            <a:gs pos="70000">
              <a:schemeClr val="phClr">
                <a:tint val="100000"/>
                <a:shade val="100000"/>
                <a:satMod val="200000"/>
                <a:greenMod val="100000"/>
              </a:schemeClr>
            </a:gs>
            <a:gs pos="100000">
              <a:schemeClr val="phClr">
                <a:tint val="100000"/>
                <a:shade val="100000"/>
                <a:satMod val="250000"/>
                <a:greenMod val="100000"/>
              </a:schemeClr>
            </a:gs>
          </a:gsLst>
          <a:lin ang="162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190500" dist="63500" dir="5400000">
              <a:srgbClr val="FFFFFF">
                <a:alpha val="65000"/>
              </a:srgbClr>
            </a:innerShdw>
          </a:effectLst>
          <a:scene3d>
            <a:camera prst="orthographicFront">
              <a:rot lat="0" lon="0" rev="0"/>
            </a:camera>
            <a:lightRig rig="twoPt" dir="r">
              <a:rot lat="0" lon="0" rev="6000000"/>
            </a:lightRig>
          </a:scene3d>
          <a:sp3d prstMaterial="matte">
            <a:bevelT w="0" h="0" prst="relaxedInset"/>
          </a:sp3d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88900" dist="38100" dir="6600000" sx="101000" sy="101000" rotWithShape="0">
              <a:srgbClr val="000000">
                <a:alpha val="50000"/>
              </a:srgbClr>
            </a:outerShdw>
          </a:effectLst>
          <a:scene3d>
            <a:camera prst="perspectiveFront" fov="3000000"/>
            <a:lightRig rig="morning" dir="tl">
              <a:rot lat="0" lon="0" rev="1800000"/>
            </a:lightRig>
          </a:scene3d>
          <a:sp3d contourW="38100" prstMaterial="softEdge">
            <a:bevelT w="25400" h="38100"/>
            <a:contourClr>
              <a:schemeClr val="phClr">
                <a:tint val="6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Plaza.thmx</Template>
  <TotalTime>242</TotalTime>
  <Words>332</Words>
  <Application>Microsoft Macintosh PowerPoint</Application>
  <PresentationFormat>On-screen Show (4:3)</PresentationFormat>
  <Paragraphs>64</Paragraphs>
  <Slides>8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Plaza</vt:lpstr>
      <vt:lpstr>La questione meridionale</vt:lpstr>
      <vt:lpstr>Che cos’è?</vt:lpstr>
      <vt:lpstr>Genesi</vt:lpstr>
      <vt:lpstr>Cause</vt:lpstr>
      <vt:lpstr>Tematiche</vt:lpstr>
      <vt:lpstr>Soluzioni</vt:lpstr>
      <vt:lpstr>Soluzioni</vt:lpstr>
      <vt:lpstr>Domande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 questione meridionale</dc:title>
  <dc:creator>Paola Quadrini</dc:creator>
  <cp:lastModifiedBy>Paola Quadrini</cp:lastModifiedBy>
  <cp:revision>60</cp:revision>
  <dcterms:created xsi:type="dcterms:W3CDTF">2014-03-06T20:24:22Z</dcterms:created>
  <dcterms:modified xsi:type="dcterms:W3CDTF">2014-03-07T19:19:04Z</dcterms:modified>
</cp:coreProperties>
</file>

<file path=docProps/thumbnail.jpeg>
</file>